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53" r:id="rId2"/>
    <p:sldId id="315" r:id="rId3"/>
    <p:sldId id="742" r:id="rId4"/>
    <p:sldId id="751" r:id="rId5"/>
    <p:sldId id="752" r:id="rId6"/>
    <p:sldId id="755" r:id="rId7"/>
    <p:sldId id="281" r:id="rId8"/>
    <p:sldId id="290" r:id="rId9"/>
    <p:sldId id="279" r:id="rId10"/>
    <p:sldId id="286" r:id="rId11"/>
    <p:sldId id="745" r:id="rId12"/>
    <p:sldId id="743" r:id="rId13"/>
    <p:sldId id="748" r:id="rId14"/>
    <p:sldId id="756" r:id="rId15"/>
    <p:sldId id="749" r:id="rId16"/>
    <p:sldId id="302" r:id="rId17"/>
    <p:sldId id="754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HICINTUKA" initials="LH" lastIdx="10" clrIdx="0">
    <p:extLst>
      <p:ext uri="{19B8F6BF-5375-455C-9EA6-DF929625EA0E}">
        <p15:presenceInfo xmlns:p15="http://schemas.microsoft.com/office/powerpoint/2012/main" userId="Lynn HICINTU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3BC1A-8577-44AC-ACB1-43B130FE10F2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C36330-7517-40AB-B477-0BC94E1EE035}">
      <dgm:prSet phldrT="[Text]" custT="1"/>
      <dgm:spPr>
        <a:solidFill>
          <a:srgbClr val="C00000"/>
        </a:solidFill>
      </dgm:spPr>
      <dgm:t>
        <a:bodyPr/>
        <a:lstStyle/>
        <a:p>
          <a:br>
            <a:rPr lang="en-US" altLang="fr-FR" sz="2000" b="1" dirty="0">
              <a:latin typeface="Calibri" pitchFamily="34" charset="0"/>
            </a:rPr>
          </a:br>
          <a:br>
            <a:rPr lang="en-US" altLang="fr-FR" sz="2000" b="1" dirty="0">
              <a:latin typeface="Calibri" pitchFamily="34" charset="0"/>
            </a:rPr>
          </a:br>
          <a:r>
            <a:rPr lang="en-US" altLang="fr-FR" sz="2000" b="1" dirty="0">
              <a:latin typeface="Calibri" pitchFamily="34" charset="0"/>
            </a:rPr>
            <a:t>Export Development</a:t>
          </a:r>
        </a:p>
      </dgm:t>
    </dgm:pt>
    <dgm:pt modelId="{087C70D0-610B-4D79-8339-996FB03668B2}" type="parTrans" cxnId="{3DE5D89B-208B-4DF1-ABDB-3DC70E530C45}">
      <dgm:prSet/>
      <dgm:spPr/>
      <dgm:t>
        <a:bodyPr/>
        <a:lstStyle/>
        <a:p>
          <a:endParaRPr lang="en-US" sz="2000"/>
        </a:p>
      </dgm:t>
    </dgm:pt>
    <dgm:pt modelId="{55376320-6FFB-47CB-96D0-6FE2A3599BA0}" type="sibTrans" cxnId="{3DE5D89B-208B-4DF1-ABDB-3DC70E530C45}">
      <dgm:prSet/>
      <dgm:spPr/>
      <dgm:t>
        <a:bodyPr/>
        <a:lstStyle/>
        <a:p>
          <a:endParaRPr lang="en-US" sz="2000"/>
        </a:p>
      </dgm:t>
    </dgm:pt>
    <dgm:pt modelId="{E048C45B-B9FE-4698-B4EC-0C7C2F96D80B}">
      <dgm:prSet phldrT="[Text]" custT="1"/>
      <dgm:spPr>
        <a:solidFill>
          <a:srgbClr val="FFC000"/>
        </a:solidFill>
      </dgm:spPr>
      <dgm:t>
        <a:bodyPr/>
        <a:lstStyle/>
        <a:p>
          <a:br>
            <a:rPr lang="en-US" altLang="fr-FR" sz="2000" b="1" dirty="0">
              <a:latin typeface="Calibri" pitchFamily="34" charset="0"/>
            </a:rPr>
          </a:br>
          <a:endParaRPr lang="en-US" altLang="fr-FR" sz="2000" b="1" dirty="0">
            <a:latin typeface="Calibri" pitchFamily="34" charset="0"/>
          </a:endParaRPr>
        </a:p>
        <a:p>
          <a:r>
            <a:rPr lang="fr-FR" altLang="fr-FR" sz="2000" b="1" dirty="0">
              <a:latin typeface="Calibri" pitchFamily="34" charset="0"/>
            </a:rPr>
            <a:t>Export Promotion </a:t>
          </a:r>
          <a:endParaRPr lang="en-US" sz="2000" dirty="0"/>
        </a:p>
      </dgm:t>
    </dgm:pt>
    <dgm:pt modelId="{0175A209-E58A-4974-AFEB-25C400FAF148}" type="parTrans" cxnId="{888D89B0-CA65-4ABE-9C3D-DF6358C09DD4}">
      <dgm:prSet/>
      <dgm:spPr/>
      <dgm:t>
        <a:bodyPr/>
        <a:lstStyle/>
        <a:p>
          <a:endParaRPr lang="en-US" sz="2000"/>
        </a:p>
      </dgm:t>
    </dgm:pt>
    <dgm:pt modelId="{E30A9890-6027-47DA-9DE0-E0741E4DCAD1}" type="sibTrans" cxnId="{888D89B0-CA65-4ABE-9C3D-DF6358C09DD4}">
      <dgm:prSet/>
      <dgm:spPr/>
      <dgm:t>
        <a:bodyPr/>
        <a:lstStyle/>
        <a:p>
          <a:endParaRPr lang="en-US" sz="2000"/>
        </a:p>
      </dgm:t>
    </dgm:pt>
    <dgm:pt modelId="{3A6EABCE-4D3C-4384-B8D7-179912CDBBE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altLang="fr-FR" sz="2000" b="1" dirty="0">
            <a:latin typeface="Calibri" pitchFamily="34" charset="0"/>
          </a:endParaRPr>
        </a:p>
        <a:p>
          <a:endParaRPr lang="en-US" altLang="fr-FR" sz="2000" b="1" dirty="0">
            <a:latin typeface="Calibri" pitchFamily="34" charset="0"/>
          </a:endParaRPr>
        </a:p>
        <a:p>
          <a:r>
            <a:rPr lang="en-US" altLang="fr-FR" sz="2000" b="1" dirty="0">
              <a:latin typeface="Calibri" pitchFamily="34" charset="0"/>
            </a:rPr>
            <a:t>Market Intelligence</a:t>
          </a:r>
          <a:endParaRPr lang="en-US" sz="2000" dirty="0"/>
        </a:p>
      </dgm:t>
    </dgm:pt>
    <dgm:pt modelId="{6F93787F-5882-44DB-894E-FA0A9D478224}" type="parTrans" cxnId="{D11CF181-6C73-4716-93A4-9DD8B0B113ED}">
      <dgm:prSet/>
      <dgm:spPr/>
      <dgm:t>
        <a:bodyPr/>
        <a:lstStyle/>
        <a:p>
          <a:endParaRPr lang="en-US" sz="2000"/>
        </a:p>
      </dgm:t>
    </dgm:pt>
    <dgm:pt modelId="{3405BC67-2BB0-44FC-8545-07A5E8F959CD}" type="sibTrans" cxnId="{D11CF181-6C73-4716-93A4-9DD8B0B113ED}">
      <dgm:prSet/>
      <dgm:spPr/>
      <dgm:t>
        <a:bodyPr/>
        <a:lstStyle/>
        <a:p>
          <a:endParaRPr lang="en-US" sz="2000"/>
        </a:p>
      </dgm:t>
    </dgm:pt>
    <dgm:pt modelId="{2D0F508C-B1C6-440B-BBDC-AECCFD413E44}">
      <dgm:prSet custT="1"/>
      <dgm:spPr>
        <a:solidFill>
          <a:srgbClr val="00B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fr-FR" sz="2000" b="1" dirty="0">
            <a:latin typeface="Calibri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fr-FR" sz="2000" b="1" dirty="0">
            <a:latin typeface="Calibri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fr-FR" sz="2000" b="1" dirty="0">
            <a:latin typeface="Calibri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fr-FR" sz="2000" b="1" dirty="0">
              <a:latin typeface="Calibri" pitchFamily="34" charset="0"/>
            </a:rPr>
            <a:t>Advocacy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altLang="fr-FR" sz="2000" b="1" dirty="0">
            <a:latin typeface="Calibri" pitchFamily="34" charset="0"/>
          </a:endParaRPr>
        </a:p>
      </dgm:t>
    </dgm:pt>
    <dgm:pt modelId="{9D0A7B00-3F09-4AEF-9244-8EA15E698BCE}" type="parTrans" cxnId="{CD1427B4-A46D-4F86-8065-D6022AB61E16}">
      <dgm:prSet/>
      <dgm:spPr/>
      <dgm:t>
        <a:bodyPr/>
        <a:lstStyle/>
        <a:p>
          <a:endParaRPr lang="en-US" sz="2000"/>
        </a:p>
      </dgm:t>
    </dgm:pt>
    <dgm:pt modelId="{BBBDFF6B-C1EC-4945-9D55-CE2EC09B43A0}" type="sibTrans" cxnId="{CD1427B4-A46D-4F86-8065-D6022AB61E16}">
      <dgm:prSet/>
      <dgm:spPr/>
      <dgm:t>
        <a:bodyPr/>
        <a:lstStyle/>
        <a:p>
          <a:endParaRPr lang="en-US" sz="2000"/>
        </a:p>
      </dgm:t>
    </dgm:pt>
    <dgm:pt modelId="{8988DF60-C185-456E-A3D8-D17EC0F80E7B}" type="pres">
      <dgm:prSet presAssocID="{CCC3BC1A-8577-44AC-ACB1-43B130FE10F2}" presName="Name0" presStyleCnt="0">
        <dgm:presLayoutVars>
          <dgm:dir/>
          <dgm:resizeHandles val="exact"/>
        </dgm:presLayoutVars>
      </dgm:prSet>
      <dgm:spPr/>
    </dgm:pt>
    <dgm:pt modelId="{24D9A9EC-D72A-4496-8D96-BA159F26402B}" type="pres">
      <dgm:prSet presAssocID="{88C36330-7517-40AB-B477-0BC94E1EE035}" presName="node" presStyleLbl="node1" presStyleIdx="0" presStyleCnt="4" custLinFactX="100000" custLinFactNeighborX="145957" custLinFactNeighborY="-482">
        <dgm:presLayoutVars>
          <dgm:bulletEnabled val="1"/>
        </dgm:presLayoutVars>
      </dgm:prSet>
      <dgm:spPr/>
    </dgm:pt>
    <dgm:pt modelId="{2DCE2FB2-CA69-467A-9858-1EAB5B6CD8E8}" type="pres">
      <dgm:prSet presAssocID="{55376320-6FFB-47CB-96D0-6FE2A3599BA0}" presName="sibTrans" presStyleCnt="0"/>
      <dgm:spPr/>
    </dgm:pt>
    <dgm:pt modelId="{7F68EB6D-0B37-4E3C-A056-4C73010DCC10}" type="pres">
      <dgm:prSet presAssocID="{E048C45B-B9FE-4698-B4EC-0C7C2F96D80B}" presName="node" presStyleLbl="node1" presStyleIdx="1" presStyleCnt="4" custLinFactX="100000" custLinFactNeighborX="118528" custLinFactNeighborY="-482">
        <dgm:presLayoutVars>
          <dgm:bulletEnabled val="1"/>
        </dgm:presLayoutVars>
      </dgm:prSet>
      <dgm:spPr/>
    </dgm:pt>
    <dgm:pt modelId="{E837B264-BFAB-4A21-BDBE-1A5E9C023BD7}" type="pres">
      <dgm:prSet presAssocID="{E30A9890-6027-47DA-9DE0-E0741E4DCAD1}" presName="sibTrans" presStyleCnt="0"/>
      <dgm:spPr/>
    </dgm:pt>
    <dgm:pt modelId="{D49257A6-770B-4675-B8D0-529D0CAA6322}" type="pres">
      <dgm:prSet presAssocID="{3A6EABCE-4D3C-4384-B8D7-179912CDBBE3}" presName="node" presStyleLbl="node1" presStyleIdx="2" presStyleCnt="4" custLinFactX="-194245" custLinFactNeighborX="-200000" custLinFactNeighborY="-482">
        <dgm:presLayoutVars>
          <dgm:bulletEnabled val="1"/>
        </dgm:presLayoutVars>
      </dgm:prSet>
      <dgm:spPr/>
    </dgm:pt>
    <dgm:pt modelId="{46C89BBA-89F1-4820-891D-533AEC4F6B24}" type="pres">
      <dgm:prSet presAssocID="{3405BC67-2BB0-44FC-8545-07A5E8F959CD}" presName="sibTrans" presStyleCnt="0"/>
      <dgm:spPr/>
    </dgm:pt>
    <dgm:pt modelId="{41913AF2-F8B9-4F31-A0C7-9CDD57188286}" type="pres">
      <dgm:prSet presAssocID="{2D0F508C-B1C6-440B-BBDC-AECCFD413E44}" presName="node" presStyleLbl="node1" presStyleIdx="3" presStyleCnt="4" custLinFactNeighborY="-293">
        <dgm:presLayoutVars>
          <dgm:bulletEnabled val="1"/>
        </dgm:presLayoutVars>
      </dgm:prSet>
      <dgm:spPr/>
    </dgm:pt>
  </dgm:ptLst>
  <dgm:cxnLst>
    <dgm:cxn modelId="{6FCA8304-58E4-419B-BDF2-829E72FACCB0}" type="presOf" srcId="{2D0F508C-B1C6-440B-BBDC-AECCFD413E44}" destId="{41913AF2-F8B9-4F31-A0C7-9CDD57188286}" srcOrd="0" destOrd="0" presId="urn:microsoft.com/office/officeart/2005/8/layout/hList6"/>
    <dgm:cxn modelId="{373BFE25-DD02-4D41-8409-28DE65F43D33}" type="presOf" srcId="{CCC3BC1A-8577-44AC-ACB1-43B130FE10F2}" destId="{8988DF60-C185-456E-A3D8-D17EC0F80E7B}" srcOrd="0" destOrd="0" presId="urn:microsoft.com/office/officeart/2005/8/layout/hList6"/>
    <dgm:cxn modelId="{BDC48E37-2835-4DA5-95A9-6D46EA7306B1}" type="presOf" srcId="{3A6EABCE-4D3C-4384-B8D7-179912CDBBE3}" destId="{D49257A6-770B-4675-B8D0-529D0CAA6322}" srcOrd="0" destOrd="0" presId="urn:microsoft.com/office/officeart/2005/8/layout/hList6"/>
    <dgm:cxn modelId="{54448364-4613-47FF-A842-26B7B71E7474}" type="presOf" srcId="{88C36330-7517-40AB-B477-0BC94E1EE035}" destId="{24D9A9EC-D72A-4496-8D96-BA159F26402B}" srcOrd="0" destOrd="0" presId="urn:microsoft.com/office/officeart/2005/8/layout/hList6"/>
    <dgm:cxn modelId="{D11CF181-6C73-4716-93A4-9DD8B0B113ED}" srcId="{CCC3BC1A-8577-44AC-ACB1-43B130FE10F2}" destId="{3A6EABCE-4D3C-4384-B8D7-179912CDBBE3}" srcOrd="2" destOrd="0" parTransId="{6F93787F-5882-44DB-894E-FA0A9D478224}" sibTransId="{3405BC67-2BB0-44FC-8545-07A5E8F959CD}"/>
    <dgm:cxn modelId="{3DE5D89B-208B-4DF1-ABDB-3DC70E530C45}" srcId="{CCC3BC1A-8577-44AC-ACB1-43B130FE10F2}" destId="{88C36330-7517-40AB-B477-0BC94E1EE035}" srcOrd="0" destOrd="0" parTransId="{087C70D0-610B-4D79-8339-996FB03668B2}" sibTransId="{55376320-6FFB-47CB-96D0-6FE2A3599BA0}"/>
    <dgm:cxn modelId="{6DC538AE-F151-4F82-9EBA-4AD7F6E94C48}" type="presOf" srcId="{E048C45B-B9FE-4698-B4EC-0C7C2F96D80B}" destId="{7F68EB6D-0B37-4E3C-A056-4C73010DCC10}" srcOrd="0" destOrd="0" presId="urn:microsoft.com/office/officeart/2005/8/layout/hList6"/>
    <dgm:cxn modelId="{888D89B0-CA65-4ABE-9C3D-DF6358C09DD4}" srcId="{CCC3BC1A-8577-44AC-ACB1-43B130FE10F2}" destId="{E048C45B-B9FE-4698-B4EC-0C7C2F96D80B}" srcOrd="1" destOrd="0" parTransId="{0175A209-E58A-4974-AFEB-25C400FAF148}" sibTransId="{E30A9890-6027-47DA-9DE0-E0741E4DCAD1}"/>
    <dgm:cxn modelId="{CD1427B4-A46D-4F86-8065-D6022AB61E16}" srcId="{CCC3BC1A-8577-44AC-ACB1-43B130FE10F2}" destId="{2D0F508C-B1C6-440B-BBDC-AECCFD413E44}" srcOrd="3" destOrd="0" parTransId="{9D0A7B00-3F09-4AEF-9244-8EA15E698BCE}" sibTransId="{BBBDFF6B-C1EC-4945-9D55-CE2EC09B43A0}"/>
    <dgm:cxn modelId="{23B8BBDA-B7FE-4494-A871-B88E5582A3D9}" type="presParOf" srcId="{8988DF60-C185-456E-A3D8-D17EC0F80E7B}" destId="{24D9A9EC-D72A-4496-8D96-BA159F26402B}" srcOrd="0" destOrd="0" presId="urn:microsoft.com/office/officeart/2005/8/layout/hList6"/>
    <dgm:cxn modelId="{39530A75-DBEE-4B23-8C19-D0AD1A92DF06}" type="presParOf" srcId="{8988DF60-C185-456E-A3D8-D17EC0F80E7B}" destId="{2DCE2FB2-CA69-467A-9858-1EAB5B6CD8E8}" srcOrd="1" destOrd="0" presId="urn:microsoft.com/office/officeart/2005/8/layout/hList6"/>
    <dgm:cxn modelId="{CDACD5B6-7A07-4CB9-BA38-DF71C106EF6B}" type="presParOf" srcId="{8988DF60-C185-456E-A3D8-D17EC0F80E7B}" destId="{7F68EB6D-0B37-4E3C-A056-4C73010DCC10}" srcOrd="2" destOrd="0" presId="urn:microsoft.com/office/officeart/2005/8/layout/hList6"/>
    <dgm:cxn modelId="{BCD8D51A-6FC6-4185-988C-DC015F55F3D5}" type="presParOf" srcId="{8988DF60-C185-456E-A3D8-D17EC0F80E7B}" destId="{E837B264-BFAB-4A21-BDBE-1A5E9C023BD7}" srcOrd="3" destOrd="0" presId="urn:microsoft.com/office/officeart/2005/8/layout/hList6"/>
    <dgm:cxn modelId="{B3BB276A-1EDF-49FF-A39B-955B88BEAD20}" type="presParOf" srcId="{8988DF60-C185-456E-A3D8-D17EC0F80E7B}" destId="{D49257A6-770B-4675-B8D0-529D0CAA6322}" srcOrd="4" destOrd="0" presId="urn:microsoft.com/office/officeart/2005/8/layout/hList6"/>
    <dgm:cxn modelId="{382B1365-D81E-40B8-B2D1-A5508355EBE5}" type="presParOf" srcId="{8988DF60-C185-456E-A3D8-D17EC0F80E7B}" destId="{46C89BBA-89F1-4820-891D-533AEC4F6B24}" srcOrd="5" destOrd="0" presId="urn:microsoft.com/office/officeart/2005/8/layout/hList6"/>
    <dgm:cxn modelId="{AE8A0E5C-2C5F-4213-B16B-59EA3F1ADD1A}" type="presParOf" srcId="{8988DF60-C185-456E-A3D8-D17EC0F80E7B}" destId="{41913AF2-F8B9-4F31-A0C7-9CDD5718828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A9EC-D72A-4496-8D96-BA159F26402B}">
      <dsp:nvSpPr>
        <dsp:cNvPr id="0" name=""/>
        <dsp:cNvSpPr/>
      </dsp:nvSpPr>
      <dsp:spPr>
        <a:xfrm rot="16200000">
          <a:off x="1423830" y="559624"/>
          <a:ext cx="2905361" cy="1786112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altLang="fr-FR" sz="2000" b="1" kern="1200" dirty="0">
              <a:latin typeface="Calibri" pitchFamily="34" charset="0"/>
            </a:rPr>
          </a:br>
          <a:br>
            <a:rPr lang="en-US" altLang="fr-FR" sz="2000" b="1" kern="1200" dirty="0">
              <a:latin typeface="Calibri" pitchFamily="34" charset="0"/>
            </a:rPr>
          </a:br>
          <a:r>
            <a:rPr lang="en-US" altLang="fr-FR" sz="2000" b="1" kern="1200" dirty="0">
              <a:latin typeface="Calibri" pitchFamily="34" charset="0"/>
            </a:rPr>
            <a:t>Export Development</a:t>
          </a:r>
        </a:p>
      </dsp:txBody>
      <dsp:txXfrm rot="5400000">
        <a:off x="1983455" y="581071"/>
        <a:ext cx="1786112" cy="1743217"/>
      </dsp:txXfrm>
    </dsp:sp>
    <dsp:sp modelId="{7F68EB6D-0B37-4E3C-A056-4C73010DCC10}">
      <dsp:nvSpPr>
        <dsp:cNvPr id="0" name=""/>
        <dsp:cNvSpPr/>
      </dsp:nvSpPr>
      <dsp:spPr>
        <a:xfrm rot="16200000">
          <a:off x="3307157" y="559624"/>
          <a:ext cx="2905361" cy="1786112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altLang="fr-FR" sz="2000" b="1" kern="1200" dirty="0">
              <a:latin typeface="Calibri" pitchFamily="34" charset="0"/>
            </a:rPr>
          </a:br>
          <a:endParaRPr lang="en-US" altLang="fr-FR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000" b="1" kern="1200" dirty="0">
              <a:latin typeface="Calibri" pitchFamily="34" charset="0"/>
            </a:rPr>
            <a:t>Export Promotion </a:t>
          </a:r>
          <a:endParaRPr lang="en-US" sz="2000" kern="1200" dirty="0"/>
        </a:p>
      </dsp:txBody>
      <dsp:txXfrm rot="5400000">
        <a:off x="3866782" y="581071"/>
        <a:ext cx="1786112" cy="1743217"/>
      </dsp:txXfrm>
    </dsp:sp>
    <dsp:sp modelId="{D49257A6-770B-4675-B8D0-529D0CAA6322}">
      <dsp:nvSpPr>
        <dsp:cNvPr id="0" name=""/>
        <dsp:cNvSpPr/>
      </dsp:nvSpPr>
      <dsp:spPr>
        <a:xfrm rot="16200000">
          <a:off x="-455013" y="559624"/>
          <a:ext cx="2905361" cy="1786112"/>
        </a:xfrm>
        <a:prstGeom prst="flowChartManualOperati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fr-FR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fr-FR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2000" b="1" kern="1200" dirty="0">
              <a:latin typeface="Calibri" pitchFamily="34" charset="0"/>
            </a:rPr>
            <a:t>Market Intelligence</a:t>
          </a:r>
          <a:endParaRPr lang="en-US" sz="2000" kern="1200" dirty="0"/>
        </a:p>
      </dsp:txBody>
      <dsp:txXfrm rot="5400000">
        <a:off x="104612" y="581071"/>
        <a:ext cx="1786112" cy="1743217"/>
      </dsp:txXfrm>
    </dsp:sp>
    <dsp:sp modelId="{41913AF2-F8B9-4F31-A0C7-9CDD57188286}">
      <dsp:nvSpPr>
        <dsp:cNvPr id="0" name=""/>
        <dsp:cNvSpPr/>
      </dsp:nvSpPr>
      <dsp:spPr>
        <a:xfrm rot="16200000">
          <a:off x="5202409" y="559624"/>
          <a:ext cx="2905361" cy="1786112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fr-FR" sz="2000" b="1" kern="1200" dirty="0">
            <a:latin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fr-FR" sz="2000" b="1" kern="1200" dirty="0">
            <a:latin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fr-FR" sz="2000" b="1" kern="1200" dirty="0">
            <a:latin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fr-FR" sz="2000" b="1" kern="1200" dirty="0">
              <a:latin typeface="Calibri" pitchFamily="34" charset="0"/>
            </a:rPr>
            <a:t>Advocacy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altLang="fr-FR" sz="2000" b="1" kern="1200" dirty="0">
            <a:latin typeface="Calibri" pitchFamily="34" charset="0"/>
          </a:endParaRPr>
        </a:p>
      </dsp:txBody>
      <dsp:txXfrm rot="5400000">
        <a:off x="5762034" y="581071"/>
        <a:ext cx="1786112" cy="1743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06D7633-D70B-47DE-8AE6-9B77FF35BDED}" type="datetimeFigureOut">
              <a:rPr lang="en-GB" smtClean="0"/>
              <a:t>31/01/2020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DD8CE7C-F809-42A7-9F0A-235C26729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06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51" y="0"/>
            <a:ext cx="3044109" cy="465977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4146434-B00A-4A46-90C0-054A1DFE2C9F}" type="datetimeFigureOut">
              <a:rPr lang="en-GB" smtClean="0"/>
              <a:t>31/01/2020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3" y="4421563"/>
            <a:ext cx="5619136" cy="418931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635"/>
            <a:ext cx="3044109" cy="46597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51" y="8841635"/>
            <a:ext cx="3044109" cy="46597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3DA513A-521C-424B-A801-4CD77C9CA6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2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Brochures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B901-9557-4E26-90EF-425BE9C067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513A-521C-424B-A801-4CD77C9CA69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8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513A-521C-424B-A801-4CD77C9CA69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06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2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44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342900" lvl="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9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1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US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82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US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69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0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8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marL="34290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>
              <a:defRPr lang="en-GB" sz="16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13"/>
              </a:buBlip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5"/>
              </a:buBlip>
            </a:pPr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C41B-BC4C-4DC0-96E1-85D91220ED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0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 spc="-150">
          <a:solidFill>
            <a:schemeClr val="accent1">
              <a:lumMod val="50000"/>
            </a:schemeClr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1" kern="1200" dirty="0">
          <a:solidFill>
            <a:schemeClr val="accent1">
              <a:lumMod val="7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600" i="1" kern="1200" dirty="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F85EE-1012-4612-A7A1-74652DE5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0014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STRENGTHENED EXPORT COMPETITIVENESS OF THE COUNTRY’S HORTICULTURAL PRODUCTS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 Made by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Admire Jongwe, ZimTrade Client Manager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Sharing on Trade and Investment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Practices II”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 House, Brussels, Belgium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February 2020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8D727-1390-4E0E-BF64-92C55B447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49" y="-171400"/>
            <a:ext cx="2014451" cy="11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F1C4-0253-4359-B194-79E88DA4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09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Project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1316-B379-4242-A426-79525279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9" y="865699"/>
            <a:ext cx="9144000" cy="5589240"/>
          </a:xfrm>
        </p:spPr>
        <p:txBody>
          <a:bodyPr>
            <a:normAutofit/>
          </a:bodyPr>
          <a:lstStyle/>
          <a:p>
            <a:r>
              <a:rPr lang="en-GB" dirty="0"/>
              <a:t>Knowledge sharing of export market requirements</a:t>
            </a:r>
          </a:p>
          <a:p>
            <a:endParaRPr lang="en-GB" dirty="0"/>
          </a:p>
          <a:p>
            <a:r>
              <a:rPr lang="en-GB" dirty="0"/>
              <a:t>EU Standards that Value chain operators</a:t>
            </a:r>
          </a:p>
          <a:p>
            <a:endParaRPr lang="en-GB" dirty="0"/>
          </a:p>
          <a:p>
            <a:r>
              <a:rPr lang="en-GB" dirty="0"/>
              <a:t>Mainstreaming standards</a:t>
            </a:r>
          </a:p>
          <a:p>
            <a:endParaRPr lang="en-GB" dirty="0"/>
          </a:p>
          <a:p>
            <a:r>
              <a:rPr lang="en-GB" dirty="0"/>
              <a:t>Ensuring that Horticulture exports are not returned</a:t>
            </a:r>
          </a:p>
          <a:p>
            <a:endParaRPr lang="en-GB" dirty="0"/>
          </a:p>
          <a:p>
            <a:r>
              <a:rPr lang="en-GB" dirty="0"/>
              <a:t>Developing a ‘good practice’ VCCS and national VC traceability mechanism</a:t>
            </a:r>
          </a:p>
          <a:p>
            <a:endParaRPr lang="en-GB" dirty="0"/>
          </a:p>
          <a:p>
            <a:r>
              <a:rPr lang="en-GB" dirty="0"/>
              <a:t>Supporting horticulture to be competitive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AC0D2-7CE2-4F51-B4BC-2A274EE92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82" y="-273270"/>
            <a:ext cx="2382619" cy="1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C79E-E105-4C0C-9921-20B021B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5092"/>
            <a:ext cx="8229600" cy="58092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Good Practice Examples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902D-4CDE-419D-854C-382EA5A2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1166018"/>
            <a:ext cx="9090248" cy="5250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Organic certification by the pineapple farmers</a:t>
            </a:r>
          </a:p>
          <a:p>
            <a:pPr marL="40005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-produce baby pineapples</a:t>
            </a:r>
          </a:p>
          <a:p>
            <a:pPr marL="40005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-market their products as a marketing trust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2. Social Coherence of the Mutema banana farmers</a:t>
            </a:r>
          </a:p>
          <a:p>
            <a:pPr marL="40005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-strong linkages with an off taker</a:t>
            </a:r>
          </a:p>
          <a:p>
            <a:pPr marL="40005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-good example of donor seed capital bearing fruit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3. Linkages between farmers and off taker in the floriculture sector</a:t>
            </a:r>
          </a:p>
          <a:p>
            <a:pPr marL="40005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-Off-taker in place consolidating product for export to the region and beyond.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4. Strong Hub in the Macadamia value chain</a:t>
            </a:r>
          </a:p>
          <a:p>
            <a:pPr marL="40005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-Consolidation for export market, supports farmers with inputs, technical knowhow, disease control, working capital.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70725-3A6F-4999-A832-5A5352E62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50574"/>
            <a:ext cx="2017698" cy="11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dollar sign">
            <a:extLst>
              <a:ext uri="{FF2B5EF4-FFF2-40B4-BE49-F238E27FC236}">
                <a16:creationId xmlns:a16="http://schemas.microsoft.com/office/drawing/2014/main" id="{9ED21431-ECCD-4CFD-AE40-59BEB153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26072"/>
            <a:ext cx="2419350" cy="1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AFFD2-F7B9-40E8-978E-74AF4908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Limitations of the Technical Assistance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27EF-386E-41B3-B2D2-FA803031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964488" cy="469743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Project proposed the NV compliance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Need to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Project budget was never communicated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EU export Opportunities were identified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Need to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Findings were based on a sample and may not be representative.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D43F0-85B5-4822-B8CE-2C259E540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126823"/>
            <a:ext cx="2137173" cy="1253998"/>
          </a:xfrm>
          <a:prstGeom prst="rect">
            <a:avLst/>
          </a:prstGeom>
        </p:spPr>
      </p:pic>
      <p:sp>
        <p:nvSpPr>
          <p:cNvPr id="4" name="AutoShape 2" descr="Image result for dollar sign">
            <a:extLst>
              <a:ext uri="{FF2B5EF4-FFF2-40B4-BE49-F238E27FC236}">
                <a16:creationId xmlns:a16="http://schemas.microsoft.com/office/drawing/2014/main" id="{64E28690-FA6C-49F2-83ED-DEC2F8F3D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ollar sign">
            <a:extLst>
              <a:ext uri="{FF2B5EF4-FFF2-40B4-BE49-F238E27FC236}">
                <a16:creationId xmlns:a16="http://schemas.microsoft.com/office/drawing/2014/main" id="{F57EEF15-DD47-4CB2-9106-6781E76A47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0081-63CE-4521-AA65-F3EE742D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048"/>
            <a:ext cx="8229600" cy="58092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Way-Forward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A4D6-8ECD-43F4-B7C1-27EC16A9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6" y="1166018"/>
            <a:ext cx="9090248" cy="5350334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Investing in Global Compliance systems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“small steps” and discipline are essential for compliance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mainstreaming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Zim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-GAP and IPM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Piloting the NVCCS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Organic certification for products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 in Product handling systems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Investment in cold chain facilities</a:t>
            </a:r>
          </a:p>
          <a:p>
            <a:pPr lvl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Investment in export promotion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94372-AF47-46FB-AFCC-3D0F818E1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76" y="-77911"/>
            <a:ext cx="2259896" cy="13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0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Image result for macadamia nuts roasted">
            <a:extLst>
              <a:ext uri="{FF2B5EF4-FFF2-40B4-BE49-F238E27FC236}">
                <a16:creationId xmlns:a16="http://schemas.microsoft.com/office/drawing/2014/main" id="{D1CDBE78-9079-4B1C-B2FB-3A784D19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50" y="4520148"/>
            <a:ext cx="2686382" cy="19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mage result for paprika powder">
            <a:extLst>
              <a:ext uri="{FF2B5EF4-FFF2-40B4-BE49-F238E27FC236}">
                <a16:creationId xmlns:a16="http://schemas.microsoft.com/office/drawing/2014/main" id="{813F5030-C148-42D6-9BDA-3E2C40B0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61" y="1799015"/>
            <a:ext cx="2642535" cy="25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C91EB-CF49-4407-AE9A-81007F75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694565"/>
            <a:ext cx="8229600" cy="58092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Way-Forward cont.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A09A-888A-4CF5-86FF-082110AA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94513"/>
            <a:ext cx="8435280" cy="1540768"/>
          </a:xfrm>
        </p:spPr>
        <p:txBody>
          <a:bodyPr/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addition across the 7 VCs</a:t>
            </a:r>
          </a:p>
          <a:p>
            <a:endParaRPr lang="en-US" dirty="0"/>
          </a:p>
        </p:txBody>
      </p:sp>
      <p:sp>
        <p:nvSpPr>
          <p:cNvPr id="4" name="AutoShape 4" descr="Image result for sweet potato wine">
            <a:extLst>
              <a:ext uri="{FF2B5EF4-FFF2-40B4-BE49-F238E27FC236}">
                <a16:creationId xmlns:a16="http://schemas.microsoft.com/office/drawing/2014/main" id="{C8894220-58D5-4E08-91D4-19A267D1A4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8790" y="3171965"/>
            <a:ext cx="102315" cy="1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sweet potato wine">
            <a:extLst>
              <a:ext uri="{FF2B5EF4-FFF2-40B4-BE49-F238E27FC236}">
                <a16:creationId xmlns:a16="http://schemas.microsoft.com/office/drawing/2014/main" id="{3B2BCA4F-0FC1-4053-AC8F-EB6C30BE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9015"/>
            <a:ext cx="1887807" cy="27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cadamia oil">
            <a:extLst>
              <a:ext uri="{FF2B5EF4-FFF2-40B4-BE49-F238E27FC236}">
                <a16:creationId xmlns:a16="http://schemas.microsoft.com/office/drawing/2014/main" id="{80882C16-93DD-4321-9756-796A8DF7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07" y="1799015"/>
            <a:ext cx="2086393" cy="23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Related image">
            <a:extLst>
              <a:ext uri="{FF2B5EF4-FFF2-40B4-BE49-F238E27FC236}">
                <a16:creationId xmlns:a16="http://schemas.microsoft.com/office/drawing/2014/main" id="{0851D87B-66E3-46FE-BD4C-2BE2119376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4263" y="55803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Related image">
            <a:extLst>
              <a:ext uri="{FF2B5EF4-FFF2-40B4-BE49-F238E27FC236}">
                <a16:creationId xmlns:a16="http://schemas.microsoft.com/office/drawing/2014/main" id="{A8523FEE-67BF-4AEB-A2B2-1A1E17A5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" y="4322764"/>
            <a:ext cx="2816808" cy="20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4" descr="Image result for paprika powder">
            <a:extLst>
              <a:ext uri="{FF2B5EF4-FFF2-40B4-BE49-F238E27FC236}">
                <a16:creationId xmlns:a16="http://schemas.microsoft.com/office/drawing/2014/main" id="{D63722F5-F96D-4C88-A728-98CE4A6C1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6" descr="Image result for paprika powder">
            <a:extLst>
              <a:ext uri="{FF2B5EF4-FFF2-40B4-BE49-F238E27FC236}">
                <a16:creationId xmlns:a16="http://schemas.microsoft.com/office/drawing/2014/main" id="{3D93F6E5-2D5B-49FA-80CD-5A64DC1DCC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2" name="Picture 30" descr="Related image">
            <a:extLst>
              <a:ext uri="{FF2B5EF4-FFF2-40B4-BE49-F238E27FC236}">
                <a16:creationId xmlns:a16="http://schemas.microsoft.com/office/drawing/2014/main" id="{D9D80957-D727-4A7C-B059-D2385B7F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10" y="1806705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A6FD5-53A8-4C10-B50D-FE80465165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46" y="-77911"/>
            <a:ext cx="1952625" cy="1145713"/>
          </a:xfrm>
          <a:prstGeom prst="rect">
            <a:avLst/>
          </a:prstGeom>
        </p:spPr>
      </p:pic>
      <p:pic>
        <p:nvPicPr>
          <p:cNvPr id="3104" name="Picture 32" descr="Image result for avocado oil">
            <a:extLst>
              <a:ext uri="{FF2B5EF4-FFF2-40B4-BE49-F238E27FC236}">
                <a16:creationId xmlns:a16="http://schemas.microsoft.com/office/drawing/2014/main" id="{141BF4DB-DA0E-47A0-ADC0-D75D9787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6" y="4349993"/>
            <a:ext cx="2780438" cy="20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4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B9CD-000A-4868-A023-A98157A4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Way-Forward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5B8E-0591-449F-AF54-9D9C4377C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en-GB" dirty="0"/>
              <a:t>Injection of new and varieties/planting material across the 7 VCs</a:t>
            </a:r>
          </a:p>
          <a:p>
            <a:endParaRPr lang="en-US" dirty="0"/>
          </a:p>
          <a:p>
            <a:pPr lvl="0"/>
            <a:r>
              <a:rPr lang="en-GB" dirty="0"/>
              <a:t>Modernization and Accreditation of existing laboratories </a:t>
            </a:r>
          </a:p>
          <a:p>
            <a:pPr lvl="0"/>
            <a:endParaRPr lang="en-US" dirty="0"/>
          </a:p>
          <a:p>
            <a:r>
              <a:rPr lang="en-GB" dirty="0"/>
              <a:t>Development and strengthen existing hubs to foster ownership and downstream connectivity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C99DB-0456-41BD-8BD1-48B3390AF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183054"/>
            <a:ext cx="2259896" cy="13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1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AE71-1283-465E-A27B-8AB0B738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21" y="808405"/>
            <a:ext cx="5818359" cy="199072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Assisting SHF.  Metamorphosis of data into wisdom – trade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EFD0-4DFE-4AA8-9BA7-E360AC52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7900"/>
            <a:ext cx="7886700" cy="326350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F57F8-C717-4AAE-A9B2-37BB706E7569}"/>
              </a:ext>
            </a:extLst>
          </p:cNvPr>
          <p:cNvGrpSpPr/>
          <p:nvPr/>
        </p:nvGrpSpPr>
        <p:grpSpPr>
          <a:xfrm>
            <a:off x="222268" y="1546334"/>
            <a:ext cx="8777340" cy="4676327"/>
            <a:chOff x="296357" y="918778"/>
            <a:chExt cx="11703119" cy="62351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303000-81D3-41C2-8204-7F3F1D19B934}"/>
                </a:ext>
              </a:extLst>
            </p:cNvPr>
            <p:cNvSpPr txBox="1"/>
            <p:nvPr/>
          </p:nvSpPr>
          <p:spPr>
            <a:xfrm>
              <a:off x="510829" y="6045884"/>
              <a:ext cx="24285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/>
                </a:rPr>
                <a:t>Data into Information</a:t>
              </a:r>
            </a:p>
            <a:p>
              <a:pPr defTabSz="685800">
                <a:defRPr/>
              </a:pPr>
              <a:endParaRPr lang="en-GB" sz="1600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D5E558-D5D0-48D9-A969-A26502221FC2}"/>
                </a:ext>
              </a:extLst>
            </p:cNvPr>
            <p:cNvSpPr txBox="1"/>
            <p:nvPr/>
          </p:nvSpPr>
          <p:spPr>
            <a:xfrm>
              <a:off x="3295957" y="5504720"/>
              <a:ext cx="32096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/>
                </a:rPr>
                <a:t>Information into Knowledge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88DB56-1E85-4E7D-821C-C21784D69FFE}"/>
                </a:ext>
              </a:extLst>
            </p:cNvPr>
            <p:cNvSpPr txBox="1"/>
            <p:nvPr/>
          </p:nvSpPr>
          <p:spPr>
            <a:xfrm>
              <a:off x="6029325" y="4685015"/>
              <a:ext cx="2981325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/>
                </a:rPr>
                <a:t>Knowledge into Intelligence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301371-2AA7-4C57-8706-F8D05F7B9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1200" y="4085218"/>
              <a:ext cx="2095500" cy="13906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2EC3A9-7A7D-44B7-9999-9233FA4DF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9846" y="918778"/>
              <a:ext cx="2981325" cy="2743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E201A3-C2DF-499B-9A8B-416E1BE67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1175" y="2713725"/>
              <a:ext cx="3295650" cy="19526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157ECA-2A43-4FF1-94D2-BD156DFB13CA}"/>
                </a:ext>
              </a:extLst>
            </p:cNvPr>
            <p:cNvSpPr/>
            <p:nvPr/>
          </p:nvSpPr>
          <p:spPr>
            <a:xfrm>
              <a:off x="8931028" y="3605468"/>
              <a:ext cx="3068448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/>
                </a:rPr>
                <a:t>Intelligence into Wisdom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04B6A9-5AF0-4B06-A7BE-6D8F7882B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357" y="5294099"/>
              <a:ext cx="2466975" cy="79057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C6314-EFEB-40D7-B51E-C06BF34C8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35424"/>
            <a:ext cx="2298228" cy="13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5B8E-0591-449F-AF54-9D9C4377C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Thank you! </a:t>
            </a:r>
          </a:p>
          <a:p>
            <a:pPr marL="0" indent="0" algn="ctr">
              <a:buNone/>
            </a:pPr>
            <a:r>
              <a:rPr lang="fr-FR" altLang="en-US" sz="3600" dirty="0"/>
              <a:t>Merci beaucoup </a:t>
            </a:r>
            <a:r>
              <a:rPr lang="en-US" sz="3600" dirty="0"/>
              <a:t>! </a:t>
            </a:r>
          </a:p>
          <a:p>
            <a:pPr marL="0" indent="0" algn="ctr">
              <a:buNone/>
            </a:pPr>
            <a:r>
              <a:rPr lang="en-US" sz="3600" dirty="0"/>
              <a:t>Tatenda! </a:t>
            </a:r>
          </a:p>
          <a:p>
            <a:pPr marL="0" indent="0" algn="ctr">
              <a:buNone/>
            </a:pPr>
            <a:r>
              <a:rPr lang="en-US" sz="3600" dirty="0"/>
              <a:t>Siyabonga!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C99DB-0456-41BD-8BD1-48B3390AF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0" y="-8853"/>
            <a:ext cx="2259896" cy="132600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E2EDCCE-0C78-42CD-85F6-7724F530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6632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1166FC70-7D03-4D0C-A8E2-B6553A7FA927}"/>
              </a:ext>
            </a:extLst>
          </p:cNvPr>
          <p:cNvSpPr/>
          <p:nvPr/>
        </p:nvSpPr>
        <p:spPr>
          <a:xfrm>
            <a:off x="457200" y="1874916"/>
            <a:ext cx="6779096" cy="4752871"/>
          </a:xfrm>
          <a:prstGeom prst="parallelogram">
            <a:avLst>
              <a:gd name="adj" fmla="val 38636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ZimTrade’s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584453"/>
            <a:ext cx="8712968" cy="2952328"/>
          </a:xfrm>
        </p:spPr>
        <p:txBody>
          <a:bodyPr>
            <a:normAutofit lnSpcReduction="10000"/>
          </a:bodyPr>
          <a:lstStyle/>
          <a:p>
            <a:r>
              <a:rPr lang="en-ZW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ZimTrade is the National Trade Development and Promotion Organisation of Zimbabwe. </a:t>
            </a:r>
          </a:p>
          <a:p>
            <a:endParaRPr lang="en-ZW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mandate is to energies Zimbabwe's Export growth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6E530-98C0-4258-905D-31146948B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126823"/>
            <a:ext cx="2137174" cy="12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46018" y="2472371"/>
          <a:ext cx="7549966" cy="290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10" y="3360825"/>
            <a:ext cx="462906" cy="462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64" y="3244611"/>
            <a:ext cx="639644" cy="639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02" y="3404823"/>
            <a:ext cx="515501" cy="515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8" y="3272561"/>
            <a:ext cx="583953" cy="5839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CA7EE1-DD44-45D4-AC5A-1FDE009BBB46}"/>
              </a:ext>
            </a:extLst>
          </p:cNvPr>
          <p:cNvSpPr/>
          <p:nvPr/>
        </p:nvSpPr>
        <p:spPr>
          <a:xfrm>
            <a:off x="1349057" y="1145985"/>
            <a:ext cx="6445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ZimTrade’s Service Portfolio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8BCAB0-C354-411F-8B01-4AAD51655E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05707"/>
            <a:ext cx="2418819" cy="14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7"/>
    </mc:Choice>
    <mc:Fallback xmlns="">
      <p:transition spd="slow" advTm="73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9316-38BB-4330-B468-C5004FEF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Zimbabwe Horticulture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BBE5-B2F8-471A-8853-49073DB4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8916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Zimbabwe agrarian structure is dominated by SHF with limited connection to export markets. </a:t>
            </a:r>
          </a:p>
          <a:p>
            <a:endParaRPr lang="en-US" dirty="0"/>
          </a:p>
          <a:p>
            <a:r>
              <a:rPr lang="en-GB" dirty="0"/>
              <a:t>New agrarian dispensation affected </a:t>
            </a:r>
            <a:r>
              <a:rPr lang="en-US" dirty="0"/>
              <a:t>value chain compliance system  and consequently reduced horticulture exports. </a:t>
            </a:r>
          </a:p>
          <a:p>
            <a:endParaRPr lang="en-US" dirty="0"/>
          </a:p>
          <a:p>
            <a:r>
              <a:rPr lang="en-GB" dirty="0"/>
              <a:t>“low hanging” opportunity for Zimbabwe’s.  In 2018 exports worth US$112 million were realised. </a:t>
            </a:r>
          </a:p>
          <a:p>
            <a:endParaRPr lang="en-US" dirty="0"/>
          </a:p>
          <a:p>
            <a:r>
              <a:rPr lang="en-GB" dirty="0"/>
              <a:t>Targeting to attain US$200m in horticultural. </a:t>
            </a:r>
          </a:p>
          <a:p>
            <a:endParaRPr lang="en-US" dirty="0"/>
          </a:p>
          <a:p>
            <a:r>
              <a:rPr lang="en-GB" dirty="0"/>
              <a:t>Horticultural export destinations are concentrated in EU, China and South Africa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42DE-747E-4100-837F-7E5B572EE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140851"/>
            <a:ext cx="2137174" cy="12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5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D8B1-C906-4A19-BE5A-710262E5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6807"/>
            <a:ext cx="8229600" cy="5809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Horticultural Competitiveness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0B5A-9D4E-415F-B50F-4008493D6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Inadequate long and structured capital to support agriculture production </a:t>
            </a:r>
          </a:p>
          <a:p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2. Inadequate infrastructure</a:t>
            </a:r>
          </a:p>
          <a:p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3. Limited availability and high costs of </a:t>
            </a:r>
            <a:r>
              <a:rPr lang="en-GB" sz="8000" dirty="0" err="1"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-inputs</a:t>
            </a:r>
          </a:p>
          <a:p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4. Turbulent macro-economic environment</a:t>
            </a:r>
          </a:p>
          <a:p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5. Weak and low institutional support as well as intermittent enablers</a:t>
            </a:r>
          </a:p>
          <a:p>
            <a:pPr marL="0" indent="0">
              <a:buNone/>
            </a:pP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6. Adverse weather patterns</a:t>
            </a:r>
          </a:p>
          <a:p>
            <a:pPr marL="0" indent="0">
              <a:buNone/>
            </a:pP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7. Lack of security of land tenure/ land contestations</a:t>
            </a:r>
          </a:p>
          <a:p>
            <a:pPr marL="0" indent="0">
              <a:buNone/>
            </a:pP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1AD02-7714-4F56-9FDE-6958EEEF8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138273"/>
            <a:ext cx="2259896" cy="13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8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528-8190-4C12-8133-2D7E02D6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Horticultural Competitiveness Challenges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77E2-907C-44EE-A3E7-6E02BC0E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6" y="1610116"/>
            <a:ext cx="8851901" cy="14653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heart of challenges affecting Zimbabwe’s horticulture competitiveness is weak value chain compliance systems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Image result for global gap certificate">
            <a:extLst>
              <a:ext uri="{FF2B5EF4-FFF2-40B4-BE49-F238E27FC236}">
                <a16:creationId xmlns:a16="http://schemas.microsoft.com/office/drawing/2014/main" id="{C0A2C479-0F37-4599-B6C3-7CA7EC20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" y="3665631"/>
            <a:ext cx="3688270" cy="18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inforest certificate">
            <a:extLst>
              <a:ext uri="{FF2B5EF4-FFF2-40B4-BE49-F238E27FC236}">
                <a16:creationId xmlns:a16="http://schemas.microsoft.com/office/drawing/2014/main" id="{D3B3C5C7-DB37-4174-899F-F58A5307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1" y="3580410"/>
            <a:ext cx="2141587" cy="18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airtrade certificate">
            <a:extLst>
              <a:ext uri="{FF2B5EF4-FFF2-40B4-BE49-F238E27FC236}">
                <a16:creationId xmlns:a16="http://schemas.microsoft.com/office/drawing/2014/main" id="{3887B63F-ACD5-405C-995D-DF971F5B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66" y="3665631"/>
            <a:ext cx="14401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rganic certificate">
            <a:extLst>
              <a:ext uri="{FF2B5EF4-FFF2-40B4-BE49-F238E27FC236}">
                <a16:creationId xmlns:a16="http://schemas.microsoft.com/office/drawing/2014/main" id="{71E474FC-6B0C-4988-BE09-A14178EB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65631"/>
            <a:ext cx="173496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C2A9F-5E14-4910-AE3F-3EFC139FA7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8" y="0"/>
            <a:ext cx="1973882" cy="11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white">
            <a:extLst>
              <a:ext uri="{FF2B5EF4-FFF2-40B4-BE49-F238E27FC236}">
                <a16:creationId xmlns:a16="http://schemas.microsoft.com/office/drawing/2014/main" id="{86EBB4D0-C91D-454D-AC08-1D2586E0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50" y="5949279"/>
            <a:ext cx="1889088" cy="8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6A350-5EE2-4E2F-9F7B-74A41F272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58" y="681616"/>
            <a:ext cx="7772400" cy="1393303"/>
          </a:xfrm>
        </p:spPr>
        <p:txBody>
          <a:bodyPr>
            <a:normAutofit fontScale="90000"/>
          </a:bodyPr>
          <a:lstStyle/>
          <a:p>
            <a:r>
              <a:rPr lang="en-US" sz="4000" i="1" dirty="0" err="1">
                <a:solidFill>
                  <a:schemeClr val="tx1"/>
                </a:solidFill>
              </a:rPr>
              <a:t>TradeCom</a:t>
            </a:r>
            <a:r>
              <a:rPr lang="en-US" sz="4000" i="1" dirty="0">
                <a:solidFill>
                  <a:schemeClr val="tx1"/>
                </a:solidFill>
              </a:rPr>
              <a:t> II Project focus in Zimbabwe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DE601-4D64-458F-9E40-4A1BAD3F6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27114"/>
            <a:ext cx="9087649" cy="38164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Stakeholder-led “Good Practice” Value Chain Compliance for Seven Selected Horticulture Products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 result for avocado">
            <a:extLst>
              <a:ext uri="{FF2B5EF4-FFF2-40B4-BE49-F238E27FC236}">
                <a16:creationId xmlns:a16="http://schemas.microsoft.com/office/drawing/2014/main" id="{F8425561-1B12-4336-9613-BD95414C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8" y="3543592"/>
            <a:ext cx="28212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adamia nuts in shell">
            <a:extLst>
              <a:ext uri="{FF2B5EF4-FFF2-40B4-BE49-F238E27FC236}">
                <a16:creationId xmlns:a16="http://schemas.microsoft.com/office/drawing/2014/main" id="{E61F3984-0053-4FE1-BACC-8A619965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6" y="3336237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nana">
            <a:extLst>
              <a:ext uri="{FF2B5EF4-FFF2-40B4-BE49-F238E27FC236}">
                <a16:creationId xmlns:a16="http://schemas.microsoft.com/office/drawing/2014/main" id="{97E5AA8B-6528-4B35-99FD-8E4ACFB6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506"/>
            <a:ext cx="2148890" cy="15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weet potatoes">
            <a:extLst>
              <a:ext uri="{FF2B5EF4-FFF2-40B4-BE49-F238E27FC236}">
                <a16:creationId xmlns:a16="http://schemas.microsoft.com/office/drawing/2014/main" id="{6A0827CF-A107-494E-8371-2EFA162B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87" y="5087635"/>
            <a:ext cx="2717346" cy="16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ried paprika peppers">
            <a:extLst>
              <a:ext uri="{FF2B5EF4-FFF2-40B4-BE49-F238E27FC236}">
                <a16:creationId xmlns:a16="http://schemas.microsoft.com/office/drawing/2014/main" id="{FD454ED8-81E0-49F3-93E2-2EDF998A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86" y="5141853"/>
            <a:ext cx="26990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9FFC70-CA54-4CD5-A2BF-BC0D6C95EA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33" y="-124229"/>
            <a:ext cx="1905368" cy="1117985"/>
          </a:xfrm>
          <a:prstGeom prst="rect">
            <a:avLst/>
          </a:prstGeom>
        </p:spPr>
      </p:pic>
      <p:pic>
        <p:nvPicPr>
          <p:cNvPr id="2050" name="Picture 2" descr="Image result for queen victoria pineapple">
            <a:extLst>
              <a:ext uri="{FF2B5EF4-FFF2-40B4-BE49-F238E27FC236}">
                <a16:creationId xmlns:a16="http://schemas.microsoft.com/office/drawing/2014/main" id="{CA58B64B-1194-4EF2-9DF7-88626245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03" y="3302481"/>
            <a:ext cx="1593941" cy="20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tea flower">
            <a:extLst>
              <a:ext uri="{FF2B5EF4-FFF2-40B4-BE49-F238E27FC236}">
                <a16:creationId xmlns:a16="http://schemas.microsoft.com/office/drawing/2014/main" id="{038F0CCA-A0AD-4FEA-A2A4-E546262D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49" y="3618962"/>
            <a:ext cx="1889088" cy="23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6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result for map of manicaland province zimbabwe showing agricultural regions">
            <a:extLst>
              <a:ext uri="{FF2B5EF4-FFF2-40B4-BE49-F238E27FC236}">
                <a16:creationId xmlns:a16="http://schemas.microsoft.com/office/drawing/2014/main" id="{5E8E5278-B283-446F-B0B5-8B68174440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0" y="1291084"/>
            <a:ext cx="8314009" cy="55048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36350-468F-4191-8E78-0B63AE8C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2" y="608288"/>
            <a:ext cx="5626968" cy="68279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Benefited from the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CACDE-E80C-4D40-AA23-DA389642F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59" y="-149076"/>
            <a:ext cx="245444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GB" dirty="0"/>
              <a:t>PROJECT OBJECTIVES and Results</a:t>
            </a:r>
            <a:br>
              <a:rPr lang="en-GB" dirty="0"/>
            </a:b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2D22AD-2643-46D7-ABD7-34805B9ED84B}"/>
              </a:ext>
            </a:extLst>
          </p:cNvPr>
          <p:cNvGrpSpPr/>
          <p:nvPr/>
        </p:nvGrpSpPr>
        <p:grpSpPr>
          <a:xfrm>
            <a:off x="125354" y="1100209"/>
            <a:ext cx="8893292" cy="5344100"/>
            <a:chOff x="537882" y="1200651"/>
            <a:chExt cx="8893292" cy="53441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91DF7E-F79C-43E0-A42E-D6B79A7F98BD}"/>
                </a:ext>
              </a:extLst>
            </p:cNvPr>
            <p:cNvSpPr/>
            <p:nvPr/>
          </p:nvSpPr>
          <p:spPr>
            <a:xfrm>
              <a:off x="673349" y="1200651"/>
              <a:ext cx="8622358" cy="1114412"/>
            </a:xfrm>
            <a:custGeom>
              <a:avLst/>
              <a:gdLst>
                <a:gd name="connsiteX0" fmla="*/ 0 w 7855446"/>
                <a:gd name="connsiteY0" fmla="*/ 111441 h 1114412"/>
                <a:gd name="connsiteX1" fmla="*/ 111441 w 7855446"/>
                <a:gd name="connsiteY1" fmla="*/ 0 h 1114412"/>
                <a:gd name="connsiteX2" fmla="*/ 7744005 w 7855446"/>
                <a:gd name="connsiteY2" fmla="*/ 0 h 1114412"/>
                <a:gd name="connsiteX3" fmla="*/ 7855446 w 7855446"/>
                <a:gd name="connsiteY3" fmla="*/ 111441 h 1114412"/>
                <a:gd name="connsiteX4" fmla="*/ 7855446 w 7855446"/>
                <a:gd name="connsiteY4" fmla="*/ 1002971 h 1114412"/>
                <a:gd name="connsiteX5" fmla="*/ 7744005 w 7855446"/>
                <a:gd name="connsiteY5" fmla="*/ 1114412 h 1114412"/>
                <a:gd name="connsiteX6" fmla="*/ 111441 w 7855446"/>
                <a:gd name="connsiteY6" fmla="*/ 1114412 h 1114412"/>
                <a:gd name="connsiteX7" fmla="*/ 0 w 7855446"/>
                <a:gd name="connsiteY7" fmla="*/ 1002971 h 1114412"/>
                <a:gd name="connsiteX8" fmla="*/ 0 w 7855446"/>
                <a:gd name="connsiteY8" fmla="*/ 111441 h 11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5446" h="1114412">
                  <a:moveTo>
                    <a:pt x="0" y="111441"/>
                  </a:moveTo>
                  <a:cubicBezTo>
                    <a:pt x="0" y="49894"/>
                    <a:pt x="49894" y="0"/>
                    <a:pt x="111441" y="0"/>
                  </a:cubicBezTo>
                  <a:lnTo>
                    <a:pt x="7744005" y="0"/>
                  </a:lnTo>
                  <a:cubicBezTo>
                    <a:pt x="7805552" y="0"/>
                    <a:pt x="7855446" y="49894"/>
                    <a:pt x="7855446" y="111441"/>
                  </a:cubicBezTo>
                  <a:lnTo>
                    <a:pt x="7855446" y="1002971"/>
                  </a:lnTo>
                  <a:cubicBezTo>
                    <a:pt x="7855446" y="1064518"/>
                    <a:pt x="7805552" y="1114412"/>
                    <a:pt x="7744005" y="1114412"/>
                  </a:cubicBezTo>
                  <a:lnTo>
                    <a:pt x="111441" y="1114412"/>
                  </a:lnTo>
                  <a:cubicBezTo>
                    <a:pt x="49894" y="1114412"/>
                    <a:pt x="0" y="1064518"/>
                    <a:pt x="0" y="1002971"/>
                  </a:cubicBezTo>
                  <a:lnTo>
                    <a:pt x="0" y="1114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455" tIns="61850" rIns="76455" bIns="6185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i="1" kern="1200" dirty="0"/>
                <a:t>Targeted support to strengthen the capacity and competitiveness of small-scale horticulture farmers for the production of niche export products under the interim EPA in Zimbabwe</a:t>
              </a:r>
              <a:r>
                <a:rPr lang="en-GB" sz="2300" kern="1200" dirty="0"/>
                <a:t>”,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C2457F-9EFD-42C1-8182-BFA2A7C1B144}"/>
                </a:ext>
              </a:extLst>
            </p:cNvPr>
            <p:cNvSpPr/>
            <p:nvPr/>
          </p:nvSpPr>
          <p:spPr>
            <a:xfrm>
              <a:off x="6352680" y="2454580"/>
              <a:ext cx="3078494" cy="118127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dirty="0"/>
                <a:t>stakeholder-led &amp; “good practice” VCCS; 7 Self-Assessment Guides</a:t>
              </a:r>
              <a:endParaRPr lang="en-US" dirty="0"/>
            </a:p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BE15B75-3AA3-495D-88DD-C1A04D7ED006}"/>
                </a:ext>
              </a:extLst>
            </p:cNvPr>
            <p:cNvSpPr/>
            <p:nvPr/>
          </p:nvSpPr>
          <p:spPr>
            <a:xfrm>
              <a:off x="537882" y="2446747"/>
              <a:ext cx="5616624" cy="1181277"/>
            </a:xfrm>
            <a:custGeom>
              <a:avLst/>
              <a:gdLst>
                <a:gd name="connsiteX0" fmla="*/ 0 w 6674168"/>
                <a:gd name="connsiteY0" fmla="*/ 185772 h 1114412"/>
                <a:gd name="connsiteX1" fmla="*/ 185772 w 6674168"/>
                <a:gd name="connsiteY1" fmla="*/ 0 h 1114412"/>
                <a:gd name="connsiteX2" fmla="*/ 6488396 w 6674168"/>
                <a:gd name="connsiteY2" fmla="*/ 0 h 1114412"/>
                <a:gd name="connsiteX3" fmla="*/ 6674168 w 6674168"/>
                <a:gd name="connsiteY3" fmla="*/ 185772 h 1114412"/>
                <a:gd name="connsiteX4" fmla="*/ 6674168 w 6674168"/>
                <a:gd name="connsiteY4" fmla="*/ 928640 h 1114412"/>
                <a:gd name="connsiteX5" fmla="*/ 6488396 w 6674168"/>
                <a:gd name="connsiteY5" fmla="*/ 1114412 h 1114412"/>
                <a:gd name="connsiteX6" fmla="*/ 185772 w 6674168"/>
                <a:gd name="connsiteY6" fmla="*/ 1114412 h 1114412"/>
                <a:gd name="connsiteX7" fmla="*/ 0 w 6674168"/>
                <a:gd name="connsiteY7" fmla="*/ 928640 h 1114412"/>
                <a:gd name="connsiteX8" fmla="*/ 0 w 6674168"/>
                <a:gd name="connsiteY8" fmla="*/ 185772 h 11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4168" h="1114412">
                  <a:moveTo>
                    <a:pt x="0" y="185772"/>
                  </a:moveTo>
                  <a:cubicBezTo>
                    <a:pt x="0" y="83173"/>
                    <a:pt x="83173" y="0"/>
                    <a:pt x="185772" y="0"/>
                  </a:cubicBezTo>
                  <a:lnTo>
                    <a:pt x="6488396" y="0"/>
                  </a:lnTo>
                  <a:cubicBezTo>
                    <a:pt x="6590995" y="0"/>
                    <a:pt x="6674168" y="83173"/>
                    <a:pt x="6674168" y="185772"/>
                  </a:cubicBezTo>
                  <a:lnTo>
                    <a:pt x="6674168" y="928640"/>
                  </a:lnTo>
                  <a:cubicBezTo>
                    <a:pt x="6674168" y="1031239"/>
                    <a:pt x="6590995" y="1114412"/>
                    <a:pt x="6488396" y="1114412"/>
                  </a:cubicBezTo>
                  <a:lnTo>
                    <a:pt x="185772" y="1114412"/>
                  </a:lnTo>
                  <a:cubicBezTo>
                    <a:pt x="83173" y="1114412"/>
                    <a:pt x="0" y="1031239"/>
                    <a:pt x="0" y="928640"/>
                  </a:cubicBezTo>
                  <a:lnTo>
                    <a:pt x="0" y="1857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315" tIns="175315" rIns="175315" bIns="17531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4472C4"/>
                </a:buClr>
                <a:buFont typeface="+mj-lt"/>
                <a:buNone/>
              </a:pPr>
              <a:r>
                <a:rPr lang="en-US" sz="1700" dirty="0"/>
                <a:t>D</a:t>
              </a:r>
              <a:r>
                <a:rPr lang="en-US" sz="1700" kern="1200" dirty="0"/>
                <a:t>eveloped a stakeholder-led and “good practice” value chain compliance system for horticulture exports</a:t>
              </a:r>
              <a:r>
                <a:rPr lang="en-GB" sz="1700" kern="1200" dirty="0"/>
                <a:t>;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98A368-59CD-4DBC-828F-3615B6291FA8}"/>
                </a:ext>
              </a:extLst>
            </p:cNvPr>
            <p:cNvSpPr/>
            <p:nvPr/>
          </p:nvSpPr>
          <p:spPr>
            <a:xfrm>
              <a:off x="6367953" y="3871061"/>
              <a:ext cx="3039630" cy="111441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dirty="0"/>
                <a:t>Export opportunity and requirements manual; Laboratory Report</a:t>
              </a:r>
              <a:endParaRPr lang="en-US" dirty="0"/>
            </a:p>
            <a:p>
              <a:endParaRPr lang="en-US" dirty="0"/>
            </a:p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57B4769-C47B-4149-BF26-A8CFF6E899EE}"/>
                </a:ext>
              </a:extLst>
            </p:cNvPr>
            <p:cNvSpPr/>
            <p:nvPr/>
          </p:nvSpPr>
          <p:spPr>
            <a:xfrm>
              <a:off x="537882" y="3871061"/>
              <a:ext cx="5616624" cy="1114412"/>
            </a:xfrm>
            <a:custGeom>
              <a:avLst/>
              <a:gdLst>
                <a:gd name="connsiteX0" fmla="*/ 0 w 6674168"/>
                <a:gd name="connsiteY0" fmla="*/ 185772 h 1114412"/>
                <a:gd name="connsiteX1" fmla="*/ 185772 w 6674168"/>
                <a:gd name="connsiteY1" fmla="*/ 0 h 1114412"/>
                <a:gd name="connsiteX2" fmla="*/ 6488396 w 6674168"/>
                <a:gd name="connsiteY2" fmla="*/ 0 h 1114412"/>
                <a:gd name="connsiteX3" fmla="*/ 6674168 w 6674168"/>
                <a:gd name="connsiteY3" fmla="*/ 185772 h 1114412"/>
                <a:gd name="connsiteX4" fmla="*/ 6674168 w 6674168"/>
                <a:gd name="connsiteY4" fmla="*/ 928640 h 1114412"/>
                <a:gd name="connsiteX5" fmla="*/ 6488396 w 6674168"/>
                <a:gd name="connsiteY5" fmla="*/ 1114412 h 1114412"/>
                <a:gd name="connsiteX6" fmla="*/ 185772 w 6674168"/>
                <a:gd name="connsiteY6" fmla="*/ 1114412 h 1114412"/>
                <a:gd name="connsiteX7" fmla="*/ 0 w 6674168"/>
                <a:gd name="connsiteY7" fmla="*/ 928640 h 1114412"/>
                <a:gd name="connsiteX8" fmla="*/ 0 w 6674168"/>
                <a:gd name="connsiteY8" fmla="*/ 185772 h 11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4168" h="1114412">
                  <a:moveTo>
                    <a:pt x="0" y="185772"/>
                  </a:moveTo>
                  <a:cubicBezTo>
                    <a:pt x="0" y="83173"/>
                    <a:pt x="83173" y="0"/>
                    <a:pt x="185772" y="0"/>
                  </a:cubicBezTo>
                  <a:lnTo>
                    <a:pt x="6488396" y="0"/>
                  </a:lnTo>
                  <a:cubicBezTo>
                    <a:pt x="6590995" y="0"/>
                    <a:pt x="6674168" y="83173"/>
                    <a:pt x="6674168" y="185772"/>
                  </a:cubicBezTo>
                  <a:lnTo>
                    <a:pt x="6674168" y="928640"/>
                  </a:lnTo>
                  <a:cubicBezTo>
                    <a:pt x="6674168" y="1031239"/>
                    <a:pt x="6590995" y="1114412"/>
                    <a:pt x="6488396" y="1114412"/>
                  </a:cubicBezTo>
                  <a:lnTo>
                    <a:pt x="185772" y="1114412"/>
                  </a:lnTo>
                  <a:cubicBezTo>
                    <a:pt x="83173" y="1114412"/>
                    <a:pt x="0" y="1031239"/>
                    <a:pt x="0" y="928640"/>
                  </a:cubicBezTo>
                  <a:lnTo>
                    <a:pt x="0" y="1857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315" tIns="175315" rIns="175315" bIns="17531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dirty="0"/>
                <a:t>I</a:t>
              </a:r>
              <a:r>
                <a:rPr lang="en-GB" sz="1700" kern="1200" dirty="0"/>
                <a:t>mproved the capacity of the beneficiaries to access value chain compliance and export requirements that enhance and sustain access to the EU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6E58235-C79C-49C4-BA4B-353B57AD2C41}"/>
                </a:ext>
              </a:extLst>
            </p:cNvPr>
            <p:cNvSpPr/>
            <p:nvPr/>
          </p:nvSpPr>
          <p:spPr>
            <a:xfrm>
              <a:off x="6329089" y="5029303"/>
              <a:ext cx="3078494" cy="151544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dirty="0"/>
                <a:t>7 Simplified and sector specific manuals for the implementation of respective stakeholder consultative processes</a:t>
              </a:r>
              <a:endParaRPr lang="en-US" dirty="0"/>
            </a:p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094BF4-6635-42B0-A5D1-89C807930CED}"/>
                </a:ext>
              </a:extLst>
            </p:cNvPr>
            <p:cNvSpPr/>
            <p:nvPr/>
          </p:nvSpPr>
          <p:spPr>
            <a:xfrm>
              <a:off x="548146" y="5082032"/>
              <a:ext cx="5616624" cy="1371432"/>
            </a:xfrm>
            <a:custGeom>
              <a:avLst/>
              <a:gdLst>
                <a:gd name="connsiteX0" fmla="*/ 0 w 6674168"/>
                <a:gd name="connsiteY0" fmla="*/ 185772 h 1114412"/>
                <a:gd name="connsiteX1" fmla="*/ 185772 w 6674168"/>
                <a:gd name="connsiteY1" fmla="*/ 0 h 1114412"/>
                <a:gd name="connsiteX2" fmla="*/ 6488396 w 6674168"/>
                <a:gd name="connsiteY2" fmla="*/ 0 h 1114412"/>
                <a:gd name="connsiteX3" fmla="*/ 6674168 w 6674168"/>
                <a:gd name="connsiteY3" fmla="*/ 185772 h 1114412"/>
                <a:gd name="connsiteX4" fmla="*/ 6674168 w 6674168"/>
                <a:gd name="connsiteY4" fmla="*/ 928640 h 1114412"/>
                <a:gd name="connsiteX5" fmla="*/ 6488396 w 6674168"/>
                <a:gd name="connsiteY5" fmla="*/ 1114412 h 1114412"/>
                <a:gd name="connsiteX6" fmla="*/ 185772 w 6674168"/>
                <a:gd name="connsiteY6" fmla="*/ 1114412 h 1114412"/>
                <a:gd name="connsiteX7" fmla="*/ 0 w 6674168"/>
                <a:gd name="connsiteY7" fmla="*/ 928640 h 1114412"/>
                <a:gd name="connsiteX8" fmla="*/ 0 w 6674168"/>
                <a:gd name="connsiteY8" fmla="*/ 185772 h 11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4168" h="1114412">
                  <a:moveTo>
                    <a:pt x="0" y="185772"/>
                  </a:moveTo>
                  <a:cubicBezTo>
                    <a:pt x="0" y="83173"/>
                    <a:pt x="83173" y="0"/>
                    <a:pt x="185772" y="0"/>
                  </a:cubicBezTo>
                  <a:lnTo>
                    <a:pt x="6488396" y="0"/>
                  </a:lnTo>
                  <a:cubicBezTo>
                    <a:pt x="6590995" y="0"/>
                    <a:pt x="6674168" y="83173"/>
                    <a:pt x="6674168" y="185772"/>
                  </a:cubicBezTo>
                  <a:lnTo>
                    <a:pt x="6674168" y="928640"/>
                  </a:lnTo>
                  <a:cubicBezTo>
                    <a:pt x="6674168" y="1031239"/>
                    <a:pt x="6590995" y="1114412"/>
                    <a:pt x="6488396" y="1114412"/>
                  </a:cubicBezTo>
                  <a:lnTo>
                    <a:pt x="185772" y="1114412"/>
                  </a:lnTo>
                  <a:cubicBezTo>
                    <a:pt x="83173" y="1114412"/>
                    <a:pt x="0" y="1031239"/>
                    <a:pt x="0" y="928640"/>
                  </a:cubicBezTo>
                  <a:lnTo>
                    <a:pt x="0" y="1857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315" tIns="175315" rIns="175315" bIns="17531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/>
                <a:t>M</a:t>
              </a:r>
              <a:r>
                <a:rPr lang="en-US" sz="1700" kern="1200" dirty="0"/>
                <a:t>ainstreamed the recognized export requirements and “good practice” into the stakeholder-led value chain compliance system</a:t>
              </a:r>
              <a:endParaRPr lang="en-GB" sz="1700" kern="1200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E294186-386A-4AAA-8A9B-77694DC1C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21" y="-186010"/>
            <a:ext cx="2109403" cy="12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1400"/>
      </p:ext>
    </p:extLst>
  </p:cSld>
  <p:clrMapOvr>
    <a:masterClrMapping/>
  </p:clrMapOvr>
</p:sld>
</file>

<file path=ppt/theme/theme1.xml><?xml version="1.0" encoding="utf-8"?>
<a:theme xmlns:a="http://schemas.openxmlformats.org/drawingml/2006/main" name="TradeCom II - PP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16535</TotalTime>
  <Words>679</Words>
  <Application>Microsoft Office PowerPoint</Application>
  <PresentationFormat>On-screen Show (4:3)</PresentationFormat>
  <Paragraphs>143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Wingdings</vt:lpstr>
      <vt:lpstr>TradeCom II - PPT Presentation template</vt:lpstr>
      <vt:lpstr>PowerPoint Presentation</vt:lpstr>
      <vt:lpstr>ZimTrade’s Mandate</vt:lpstr>
      <vt:lpstr>PowerPoint Presentation</vt:lpstr>
      <vt:lpstr>Zimbabwe Horticulture Background</vt:lpstr>
      <vt:lpstr>Horticultural Competitiveness Challenges </vt:lpstr>
      <vt:lpstr>Horticultural Competitiveness Challenges </vt:lpstr>
      <vt:lpstr>TradeCom II Project focus in Zimbabwe </vt:lpstr>
      <vt:lpstr>Areas Benefited from the Support</vt:lpstr>
      <vt:lpstr>PROJECT OBJECTIVES and Results </vt:lpstr>
      <vt:lpstr>Project Focus</vt:lpstr>
      <vt:lpstr>Good Practice Examples  </vt:lpstr>
      <vt:lpstr>Limitations of the Technical Assistance Support</vt:lpstr>
      <vt:lpstr>Way-Forward</vt:lpstr>
      <vt:lpstr>Way-Forward cont. </vt:lpstr>
      <vt:lpstr>Way-Forward cont.</vt:lpstr>
      <vt:lpstr>Assisting SHF.  Metamorphosis of data into wisdom – trade intelligence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Gianpaolo DE PINTO</dc:creator>
  <cp:lastModifiedBy>Ahmed NDYESHOBOLA</cp:lastModifiedBy>
  <cp:revision>178</cp:revision>
  <cp:lastPrinted>2020-01-30T08:03:51Z</cp:lastPrinted>
  <dcterms:created xsi:type="dcterms:W3CDTF">2016-02-09T17:29:29Z</dcterms:created>
  <dcterms:modified xsi:type="dcterms:W3CDTF">2020-01-31T09:34:27Z</dcterms:modified>
</cp:coreProperties>
</file>